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nva Sans" panose="020B0604020202020204" charset="0"/>
      <p:regular r:id="rId23"/>
    </p:embeddedFont>
    <p:embeddedFont>
      <p:font typeface="Canva Sans Bold" panose="020B0604020202020204" charset="0"/>
      <p:regular r:id="rId24"/>
    </p:embeddedFont>
    <p:embeddedFont>
      <p:font typeface="Montserrat Medium" panose="00000600000000000000" pitchFamily="2" charset="0"/>
      <p:regular r:id="rId25"/>
    </p:embeddedFont>
    <p:embeddedFont>
      <p:font typeface="Times New Roman" panose="02020603050405020304" pitchFamily="18" charset="0"/>
      <p:regular r:id="rId26"/>
    </p:embeddedFont>
    <p:embeddedFont>
      <p:font typeface="Times New Roman Bold" panose="02020803070505020304" pitchFamily="18"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hite-carpenter-fafme.pwskills.app/lab/tree/work/EDA%20ON%20GOOGLE%20PLAYSTORE%20APP.ipynb"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1188" y="3898621"/>
            <a:ext cx="17541387" cy="1244879"/>
          </a:xfrm>
          <a:prstGeom prst="rect">
            <a:avLst/>
          </a:prstGeom>
        </p:spPr>
        <p:txBody>
          <a:bodyPr lIns="0" tIns="0" rIns="0" bIns="0" rtlCol="0" anchor="t">
            <a:spAutoFit/>
          </a:bodyPr>
          <a:lstStyle/>
          <a:p>
            <a:pPr algn="ctr">
              <a:lnSpc>
                <a:spcPts val="4519"/>
              </a:lnSpc>
            </a:pPr>
            <a:r>
              <a:rPr lang="en-US" sz="4185">
                <a:solidFill>
                  <a:srgbClr val="C00000"/>
                </a:solidFill>
                <a:latin typeface="Times New Roman"/>
              </a:rPr>
              <a:t>Analyzing the Android Market: Exploratory Data Analysis of Google Playstore Apps</a:t>
            </a:r>
          </a:p>
        </p:txBody>
      </p:sp>
      <p:sp>
        <p:nvSpPr>
          <p:cNvPr id="3" name="TextBox 3"/>
          <p:cNvSpPr txBox="1"/>
          <p:nvPr/>
        </p:nvSpPr>
        <p:spPr>
          <a:xfrm>
            <a:off x="0" y="8001533"/>
            <a:ext cx="7527375" cy="2285467"/>
          </a:xfrm>
          <a:prstGeom prst="rect">
            <a:avLst/>
          </a:prstGeom>
        </p:spPr>
        <p:txBody>
          <a:bodyPr lIns="0" tIns="0" rIns="0" bIns="0" rtlCol="0" anchor="t">
            <a:spAutoFit/>
          </a:bodyPr>
          <a:lstStyle/>
          <a:p>
            <a:pPr>
              <a:lnSpc>
                <a:spcPts val="3499"/>
              </a:lnSpc>
            </a:pPr>
            <a:r>
              <a:rPr lang="en-US" sz="3600" u="sng">
                <a:solidFill>
                  <a:srgbClr val="00B050"/>
                </a:solidFill>
                <a:latin typeface="Times New Roman Bold"/>
              </a:rPr>
              <a:t>Presented to:</a:t>
            </a:r>
          </a:p>
          <a:p>
            <a:pPr>
              <a:lnSpc>
                <a:spcPts val="3499"/>
              </a:lnSpc>
            </a:pPr>
            <a:r>
              <a:rPr lang="en-US" sz="3600">
                <a:solidFill>
                  <a:srgbClr val="7030A0"/>
                </a:solidFill>
                <a:latin typeface="Times New Roman Bold"/>
              </a:rPr>
              <a:t>Mr. Updesh Kumar Jaiswal</a:t>
            </a:r>
          </a:p>
          <a:p>
            <a:pPr>
              <a:lnSpc>
                <a:spcPts val="3499"/>
              </a:lnSpc>
            </a:pPr>
            <a:r>
              <a:rPr lang="en-US" sz="3600">
                <a:solidFill>
                  <a:srgbClr val="7030A0"/>
                </a:solidFill>
                <a:latin typeface="Times New Roman Bold"/>
              </a:rPr>
              <a:t>Assistant Professor, </a:t>
            </a:r>
          </a:p>
          <a:p>
            <a:pPr>
              <a:lnSpc>
                <a:spcPts val="3499"/>
              </a:lnSpc>
            </a:pPr>
            <a:r>
              <a:rPr lang="en-US" sz="3600">
                <a:solidFill>
                  <a:srgbClr val="7030A0"/>
                </a:solidFill>
                <a:latin typeface="Times New Roman Bold"/>
              </a:rPr>
              <a:t>Department of CSE,</a:t>
            </a:r>
          </a:p>
          <a:p>
            <a:pPr>
              <a:lnSpc>
                <a:spcPts val="3499"/>
              </a:lnSpc>
            </a:pPr>
            <a:r>
              <a:rPr lang="en-US" sz="3600">
                <a:solidFill>
                  <a:srgbClr val="7030A0"/>
                </a:solidFill>
                <a:latin typeface="Times New Roman Bold"/>
              </a:rPr>
              <a:t>AKGEC, Ghaziabad.  </a:t>
            </a:r>
          </a:p>
        </p:txBody>
      </p:sp>
      <p:sp>
        <p:nvSpPr>
          <p:cNvPr id="4" name="Freeform 4"/>
          <p:cNvSpPr/>
          <p:nvPr/>
        </p:nvSpPr>
        <p:spPr>
          <a:xfrm>
            <a:off x="8309499" y="1265069"/>
            <a:ext cx="2357022" cy="2262077"/>
          </a:xfrm>
          <a:custGeom>
            <a:avLst/>
            <a:gdLst/>
            <a:ahLst/>
            <a:cxnLst/>
            <a:rect l="l" t="t" r="r" b="b"/>
            <a:pathLst>
              <a:path w="2357022" h="2262077">
                <a:moveTo>
                  <a:pt x="0" y="0"/>
                </a:moveTo>
                <a:lnTo>
                  <a:pt x="2357022" y="0"/>
                </a:lnTo>
                <a:lnTo>
                  <a:pt x="2357022" y="2262077"/>
                </a:lnTo>
                <a:lnTo>
                  <a:pt x="0" y="2262077"/>
                </a:lnTo>
                <a:lnTo>
                  <a:pt x="0" y="0"/>
                </a:lnTo>
                <a:close/>
              </a:path>
            </a:pathLst>
          </a:custGeom>
          <a:blipFill>
            <a:blip r:embed="rId2"/>
            <a:stretch>
              <a:fillRect l="-591" r="-591"/>
            </a:stretch>
          </a:blipFill>
        </p:spPr>
        <p:txBody>
          <a:bodyPr/>
          <a:lstStyle/>
          <a:p>
            <a:endParaRPr lang="en-IN"/>
          </a:p>
        </p:txBody>
      </p:sp>
      <p:sp>
        <p:nvSpPr>
          <p:cNvPr id="5" name="TextBox 5"/>
          <p:cNvSpPr txBox="1"/>
          <p:nvPr/>
        </p:nvSpPr>
        <p:spPr>
          <a:xfrm>
            <a:off x="2168816" y="426072"/>
            <a:ext cx="13786133" cy="793276"/>
          </a:xfrm>
          <a:prstGeom prst="rect">
            <a:avLst/>
          </a:prstGeom>
        </p:spPr>
        <p:txBody>
          <a:bodyPr lIns="0" tIns="0" rIns="0" bIns="0" rtlCol="0" anchor="t">
            <a:spAutoFit/>
          </a:bodyPr>
          <a:lstStyle/>
          <a:p>
            <a:pPr algn="ctr">
              <a:lnSpc>
                <a:spcPts val="5040"/>
              </a:lnSpc>
            </a:pPr>
            <a:r>
              <a:rPr lang="en-US" sz="4200" spc="-1">
                <a:solidFill>
                  <a:srgbClr val="C00000"/>
                </a:solidFill>
                <a:latin typeface="Times New Roman Bold"/>
              </a:rPr>
              <a:t>AJAY KUMAR GARG ENGINEERING COLLEGE</a:t>
            </a:r>
          </a:p>
        </p:txBody>
      </p:sp>
      <p:sp>
        <p:nvSpPr>
          <p:cNvPr id="6" name="TextBox 6"/>
          <p:cNvSpPr txBox="1"/>
          <p:nvPr/>
        </p:nvSpPr>
        <p:spPr>
          <a:xfrm>
            <a:off x="11519664" y="8001533"/>
            <a:ext cx="6768336" cy="2285467"/>
          </a:xfrm>
          <a:prstGeom prst="rect">
            <a:avLst/>
          </a:prstGeom>
        </p:spPr>
        <p:txBody>
          <a:bodyPr lIns="0" tIns="0" rIns="0" bIns="0" rtlCol="0" anchor="t">
            <a:spAutoFit/>
          </a:bodyPr>
          <a:lstStyle/>
          <a:p>
            <a:pPr>
              <a:lnSpc>
                <a:spcPts val="3499"/>
              </a:lnSpc>
            </a:pPr>
            <a:r>
              <a:rPr lang="en-US" sz="3600" u="sng">
                <a:solidFill>
                  <a:srgbClr val="C00000"/>
                </a:solidFill>
                <a:latin typeface="Times New Roman Bold"/>
              </a:rPr>
              <a:t>Presented by:</a:t>
            </a:r>
          </a:p>
          <a:p>
            <a:pPr>
              <a:lnSpc>
                <a:spcPts val="3499"/>
              </a:lnSpc>
            </a:pPr>
            <a:r>
              <a:rPr lang="en-US" sz="3600">
                <a:solidFill>
                  <a:srgbClr val="000000"/>
                </a:solidFill>
                <a:latin typeface="Times New Roman Bold"/>
              </a:rPr>
              <a:t>Student Name:Sneha Vasishth</a:t>
            </a:r>
          </a:p>
          <a:p>
            <a:pPr>
              <a:lnSpc>
                <a:spcPts val="3499"/>
              </a:lnSpc>
            </a:pPr>
            <a:r>
              <a:rPr lang="en-US" sz="3600">
                <a:solidFill>
                  <a:srgbClr val="000000"/>
                </a:solidFill>
                <a:latin typeface="Times New Roman Bold"/>
              </a:rPr>
              <a:t>Univ Roll No:2100270130175</a:t>
            </a:r>
          </a:p>
          <a:p>
            <a:pPr>
              <a:lnSpc>
                <a:spcPts val="3499"/>
              </a:lnSpc>
            </a:pPr>
            <a:r>
              <a:rPr lang="en-US" sz="3600">
                <a:solidFill>
                  <a:srgbClr val="000000"/>
                </a:solidFill>
                <a:latin typeface="Times New Roman Bold"/>
              </a:rPr>
              <a:t>Section: CSE3</a:t>
            </a:r>
          </a:p>
          <a:p>
            <a:pPr>
              <a:lnSpc>
                <a:spcPts val="3499"/>
              </a:lnSpc>
            </a:pPr>
            <a:r>
              <a:rPr lang="en-US" sz="3600">
                <a:solidFill>
                  <a:srgbClr val="000000"/>
                </a:solidFill>
                <a:latin typeface="Times New Roman Bold"/>
              </a:rPr>
              <a:t>Group: D</a:t>
            </a:r>
          </a:p>
        </p:txBody>
      </p:sp>
      <p:sp>
        <p:nvSpPr>
          <p:cNvPr id="7" name="TextBox 7"/>
          <p:cNvSpPr txBox="1"/>
          <p:nvPr/>
        </p:nvSpPr>
        <p:spPr>
          <a:xfrm>
            <a:off x="3587351" y="5414547"/>
            <a:ext cx="10949062" cy="68961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Times New Roman Bold"/>
              </a:rPr>
              <a:t> Subject:Mini Project or Internship Assessment (KCS554)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3" name="Freeform 3"/>
          <p:cNvSpPr/>
          <p:nvPr/>
        </p:nvSpPr>
        <p:spPr>
          <a:xfrm>
            <a:off x="3717976" y="4529305"/>
            <a:ext cx="10152424" cy="6781395"/>
          </a:xfrm>
          <a:custGeom>
            <a:avLst/>
            <a:gdLst/>
            <a:ahLst/>
            <a:cxnLst/>
            <a:rect l="l" t="t" r="r" b="b"/>
            <a:pathLst>
              <a:path w="10152424" h="6781395">
                <a:moveTo>
                  <a:pt x="0" y="0"/>
                </a:moveTo>
                <a:lnTo>
                  <a:pt x="10152424" y="0"/>
                </a:lnTo>
                <a:lnTo>
                  <a:pt x="10152424" y="6781395"/>
                </a:lnTo>
                <a:lnTo>
                  <a:pt x="0" y="6781395"/>
                </a:lnTo>
                <a:lnTo>
                  <a:pt x="0" y="0"/>
                </a:lnTo>
                <a:close/>
              </a:path>
            </a:pathLst>
          </a:custGeom>
          <a:blipFill>
            <a:blip r:embed="rId3"/>
            <a:stretch>
              <a:fillRect t="-1638" r="-2189"/>
            </a:stretch>
          </a:blipFill>
        </p:spPr>
        <p:txBody>
          <a:bodyPr/>
          <a:lstStyle/>
          <a:p>
            <a:endParaRPr lang="en-IN"/>
          </a:p>
        </p:txBody>
      </p:sp>
      <p:sp>
        <p:nvSpPr>
          <p:cNvPr id="4" name="TextBox 4"/>
          <p:cNvSpPr txBox="1"/>
          <p:nvPr/>
        </p:nvSpPr>
        <p:spPr>
          <a:xfrm>
            <a:off x="5254292" y="250124"/>
            <a:ext cx="7547307" cy="823559"/>
          </a:xfrm>
          <a:prstGeom prst="rect">
            <a:avLst/>
          </a:prstGeom>
        </p:spPr>
        <p:txBody>
          <a:bodyPr wrap="square" lIns="0" tIns="0" rIns="0" bIns="0" rtlCol="0" anchor="t">
            <a:spAutoFit/>
          </a:bodyPr>
          <a:lstStyle/>
          <a:p>
            <a:pPr algn="ctr">
              <a:lnSpc>
                <a:spcPts val="6999"/>
              </a:lnSpc>
              <a:spcBef>
                <a:spcPct val="0"/>
              </a:spcBef>
            </a:pPr>
            <a:r>
              <a:rPr lang="en-US" sz="4999" u="sng" dirty="0">
                <a:solidFill>
                  <a:srgbClr val="000000"/>
                </a:solidFill>
                <a:latin typeface="Times New Roman Bold"/>
              </a:rPr>
              <a:t>Observation And Analysis</a:t>
            </a:r>
          </a:p>
        </p:txBody>
      </p:sp>
      <p:sp>
        <p:nvSpPr>
          <p:cNvPr id="5" name="TextBox 5"/>
          <p:cNvSpPr txBox="1"/>
          <p:nvPr/>
        </p:nvSpPr>
        <p:spPr>
          <a:xfrm>
            <a:off x="-17833" y="1263015"/>
            <a:ext cx="15734139" cy="3880485"/>
          </a:xfrm>
          <a:prstGeom prst="rect">
            <a:avLst/>
          </a:prstGeom>
        </p:spPr>
        <p:txBody>
          <a:bodyPr lIns="0" tIns="0" rIns="0" bIns="0" rtlCol="0" anchor="t">
            <a:spAutoFit/>
          </a:bodyPr>
          <a:lstStyle/>
          <a:p>
            <a:pPr marL="777240" lvl="1" indent="-388620">
              <a:lnSpc>
                <a:spcPts val="5040"/>
              </a:lnSpc>
              <a:buFont typeface="Arial"/>
              <a:buChar char="•"/>
            </a:pPr>
            <a:r>
              <a:rPr lang="en-US" sz="3600" dirty="0">
                <a:solidFill>
                  <a:srgbClr val="000000"/>
                </a:solidFill>
                <a:latin typeface="Times New Roman"/>
              </a:rPr>
              <a:t>The Family category boasts the highest share of apps, accounting for 18% of the total, followed by the Games category, which encompasses 11% of the apps</a:t>
            </a:r>
          </a:p>
          <a:p>
            <a:pPr marL="777240" lvl="1" indent="-388620">
              <a:lnSpc>
                <a:spcPts val="5040"/>
              </a:lnSpc>
              <a:buFont typeface="Arial"/>
              <a:buChar char="•"/>
            </a:pPr>
            <a:r>
              <a:rPr lang="en-US" sz="3600" dirty="0">
                <a:solidFill>
                  <a:srgbClr val="000000"/>
                </a:solidFill>
                <a:latin typeface="Times New Roman"/>
              </a:rPr>
              <a:t>Beauty category has the smallest representation, with fewer than 1% of all apps falling into this category.</a:t>
            </a:r>
          </a:p>
          <a:p>
            <a:pPr>
              <a:lnSpc>
                <a:spcPts val="5040"/>
              </a:lnSpc>
            </a:pPr>
            <a:endParaRPr lang="en-US" sz="3600" dirty="0">
              <a:solidFill>
                <a:srgbClr val="000000"/>
              </a:solidFill>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3" name="Freeform 3"/>
          <p:cNvSpPr/>
          <p:nvPr/>
        </p:nvSpPr>
        <p:spPr>
          <a:xfrm>
            <a:off x="3853014" y="3034507"/>
            <a:ext cx="11035661" cy="6893020"/>
          </a:xfrm>
          <a:custGeom>
            <a:avLst/>
            <a:gdLst/>
            <a:ahLst/>
            <a:cxnLst/>
            <a:rect l="l" t="t" r="r" b="b"/>
            <a:pathLst>
              <a:path w="11035661" h="6893020">
                <a:moveTo>
                  <a:pt x="0" y="0"/>
                </a:moveTo>
                <a:lnTo>
                  <a:pt x="11035661" y="0"/>
                </a:lnTo>
                <a:lnTo>
                  <a:pt x="11035661" y="6893021"/>
                </a:lnTo>
                <a:lnTo>
                  <a:pt x="0" y="6893021"/>
                </a:lnTo>
                <a:lnTo>
                  <a:pt x="0" y="0"/>
                </a:lnTo>
                <a:close/>
              </a:path>
            </a:pathLst>
          </a:custGeom>
          <a:blipFill>
            <a:blip r:embed="rId3"/>
            <a:stretch>
              <a:fillRect l="-1510" r="-1510" b="-1612"/>
            </a:stretch>
          </a:blipFill>
        </p:spPr>
        <p:txBody>
          <a:bodyPr/>
          <a:lstStyle/>
          <a:p>
            <a:endParaRPr lang="en-IN"/>
          </a:p>
        </p:txBody>
      </p:sp>
      <p:sp>
        <p:nvSpPr>
          <p:cNvPr id="4" name="TextBox 4"/>
          <p:cNvSpPr txBox="1"/>
          <p:nvPr/>
        </p:nvSpPr>
        <p:spPr>
          <a:xfrm>
            <a:off x="5254292" y="250124"/>
            <a:ext cx="8233107" cy="823559"/>
          </a:xfrm>
          <a:prstGeom prst="rect">
            <a:avLst/>
          </a:prstGeom>
        </p:spPr>
        <p:txBody>
          <a:bodyPr wrap="square" lIns="0" tIns="0" rIns="0" bIns="0" rtlCol="0" anchor="t">
            <a:spAutoFit/>
          </a:bodyPr>
          <a:lstStyle/>
          <a:p>
            <a:pPr algn="ctr">
              <a:lnSpc>
                <a:spcPts val="6999"/>
              </a:lnSpc>
              <a:spcBef>
                <a:spcPct val="0"/>
              </a:spcBef>
            </a:pPr>
            <a:r>
              <a:rPr lang="en-US" sz="4999" u="sng" dirty="0">
                <a:solidFill>
                  <a:srgbClr val="000000"/>
                </a:solidFill>
                <a:latin typeface="Times New Roman Bold"/>
              </a:rPr>
              <a:t>Observation And Analysis</a:t>
            </a:r>
          </a:p>
        </p:txBody>
      </p:sp>
      <p:sp>
        <p:nvSpPr>
          <p:cNvPr id="5" name="TextBox 5"/>
          <p:cNvSpPr txBox="1"/>
          <p:nvPr/>
        </p:nvSpPr>
        <p:spPr>
          <a:xfrm>
            <a:off x="4648200" y="1709290"/>
            <a:ext cx="7239744" cy="689610"/>
          </a:xfrm>
          <a:prstGeom prst="rect">
            <a:avLst/>
          </a:prstGeom>
        </p:spPr>
        <p:txBody>
          <a:bodyPr lIns="0" tIns="0" rIns="0" bIns="0" rtlCol="0" anchor="t">
            <a:spAutoFit/>
          </a:bodyPr>
          <a:lstStyle/>
          <a:p>
            <a:pPr marL="777240" lvl="1" indent="-388620" algn="ctr">
              <a:lnSpc>
                <a:spcPts val="5040"/>
              </a:lnSpc>
              <a:buFont typeface="Arial"/>
              <a:buChar char="•"/>
            </a:pPr>
            <a:r>
              <a:rPr lang="en-US" sz="3600" dirty="0">
                <a:solidFill>
                  <a:srgbClr val="000000"/>
                </a:solidFill>
                <a:latin typeface="Times New Roman"/>
              </a:rPr>
              <a:t>Game apps are installed the most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3" name="Freeform 3"/>
          <p:cNvSpPr/>
          <p:nvPr/>
        </p:nvSpPr>
        <p:spPr>
          <a:xfrm>
            <a:off x="3926111" y="2398900"/>
            <a:ext cx="10342460" cy="7747341"/>
          </a:xfrm>
          <a:custGeom>
            <a:avLst/>
            <a:gdLst/>
            <a:ahLst/>
            <a:cxnLst/>
            <a:rect l="l" t="t" r="r" b="b"/>
            <a:pathLst>
              <a:path w="10342460" h="7747341">
                <a:moveTo>
                  <a:pt x="0" y="0"/>
                </a:moveTo>
                <a:lnTo>
                  <a:pt x="10342461" y="0"/>
                </a:lnTo>
                <a:lnTo>
                  <a:pt x="10342461" y="7747341"/>
                </a:lnTo>
                <a:lnTo>
                  <a:pt x="0" y="7747341"/>
                </a:lnTo>
                <a:lnTo>
                  <a:pt x="0" y="0"/>
                </a:lnTo>
                <a:close/>
              </a:path>
            </a:pathLst>
          </a:custGeom>
          <a:blipFill>
            <a:blip r:embed="rId3"/>
            <a:stretch>
              <a:fillRect l="-1821" r="-4041" b="-1681"/>
            </a:stretch>
          </a:blipFill>
        </p:spPr>
        <p:txBody>
          <a:bodyPr/>
          <a:lstStyle/>
          <a:p>
            <a:endParaRPr lang="en-IN"/>
          </a:p>
        </p:txBody>
      </p:sp>
      <p:sp>
        <p:nvSpPr>
          <p:cNvPr id="4" name="TextBox 4"/>
          <p:cNvSpPr txBox="1"/>
          <p:nvPr/>
        </p:nvSpPr>
        <p:spPr>
          <a:xfrm>
            <a:off x="5254292" y="250124"/>
            <a:ext cx="7775907" cy="823559"/>
          </a:xfrm>
          <a:prstGeom prst="rect">
            <a:avLst/>
          </a:prstGeom>
        </p:spPr>
        <p:txBody>
          <a:bodyPr wrap="square" lIns="0" tIns="0" rIns="0" bIns="0" rtlCol="0" anchor="t">
            <a:spAutoFit/>
          </a:bodyPr>
          <a:lstStyle/>
          <a:p>
            <a:pPr algn="ctr">
              <a:lnSpc>
                <a:spcPts val="6999"/>
              </a:lnSpc>
              <a:spcBef>
                <a:spcPct val="0"/>
              </a:spcBef>
            </a:pPr>
            <a:r>
              <a:rPr lang="en-US" sz="4999" u="sng" dirty="0">
                <a:solidFill>
                  <a:srgbClr val="000000"/>
                </a:solidFill>
                <a:latin typeface="Times New Roman Bold"/>
              </a:rPr>
              <a:t>Observation And Analysis</a:t>
            </a:r>
          </a:p>
        </p:txBody>
      </p:sp>
      <p:sp>
        <p:nvSpPr>
          <p:cNvPr id="5" name="TextBox 5"/>
          <p:cNvSpPr txBox="1"/>
          <p:nvPr/>
        </p:nvSpPr>
        <p:spPr>
          <a:xfrm>
            <a:off x="3411354" y="1574670"/>
            <a:ext cx="10558314" cy="824230"/>
          </a:xfrm>
          <a:prstGeom prst="rect">
            <a:avLst/>
          </a:prstGeom>
        </p:spPr>
        <p:txBody>
          <a:bodyPr lIns="0" tIns="0" rIns="0" bIns="0" rtlCol="0" anchor="t">
            <a:spAutoFit/>
          </a:bodyPr>
          <a:lstStyle/>
          <a:p>
            <a:pPr marL="928366" lvl="1" indent="-464183" algn="ctr">
              <a:lnSpc>
                <a:spcPts val="6019"/>
              </a:lnSpc>
              <a:buFont typeface="Arial"/>
              <a:buChar char="•"/>
            </a:pPr>
            <a:r>
              <a:rPr lang="en-US" sz="4299">
                <a:solidFill>
                  <a:srgbClr val="000000"/>
                </a:solidFill>
                <a:latin typeface="Times New Roman"/>
              </a:rPr>
              <a:t> Apps related to events are less in number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3" name="Freeform 3"/>
          <p:cNvSpPr/>
          <p:nvPr/>
        </p:nvSpPr>
        <p:spPr>
          <a:xfrm>
            <a:off x="2065833" y="2708781"/>
            <a:ext cx="15193467" cy="7325063"/>
          </a:xfrm>
          <a:custGeom>
            <a:avLst/>
            <a:gdLst/>
            <a:ahLst/>
            <a:cxnLst/>
            <a:rect l="l" t="t" r="r" b="b"/>
            <a:pathLst>
              <a:path w="15193467" h="7325063">
                <a:moveTo>
                  <a:pt x="0" y="0"/>
                </a:moveTo>
                <a:lnTo>
                  <a:pt x="15193467" y="0"/>
                </a:lnTo>
                <a:lnTo>
                  <a:pt x="15193467" y="7325063"/>
                </a:lnTo>
                <a:lnTo>
                  <a:pt x="0" y="7325063"/>
                </a:lnTo>
                <a:lnTo>
                  <a:pt x="0" y="0"/>
                </a:lnTo>
                <a:close/>
              </a:path>
            </a:pathLst>
          </a:custGeom>
          <a:blipFill>
            <a:blip r:embed="rId3"/>
            <a:stretch>
              <a:fillRect t="-338"/>
            </a:stretch>
          </a:blipFill>
        </p:spPr>
        <p:txBody>
          <a:bodyPr/>
          <a:lstStyle/>
          <a:p>
            <a:endParaRPr lang="en-IN"/>
          </a:p>
        </p:txBody>
      </p:sp>
      <p:sp>
        <p:nvSpPr>
          <p:cNvPr id="4" name="TextBox 4"/>
          <p:cNvSpPr txBox="1"/>
          <p:nvPr/>
        </p:nvSpPr>
        <p:spPr>
          <a:xfrm>
            <a:off x="5254292" y="250124"/>
            <a:ext cx="7623507" cy="823559"/>
          </a:xfrm>
          <a:prstGeom prst="rect">
            <a:avLst/>
          </a:prstGeom>
        </p:spPr>
        <p:txBody>
          <a:bodyPr wrap="square" lIns="0" tIns="0" rIns="0" bIns="0" rtlCol="0" anchor="t">
            <a:spAutoFit/>
          </a:bodyPr>
          <a:lstStyle/>
          <a:p>
            <a:pPr algn="ctr">
              <a:lnSpc>
                <a:spcPts val="6999"/>
              </a:lnSpc>
              <a:spcBef>
                <a:spcPct val="0"/>
              </a:spcBef>
            </a:pPr>
            <a:r>
              <a:rPr lang="en-US" sz="4999" u="sng" dirty="0">
                <a:solidFill>
                  <a:srgbClr val="000000"/>
                </a:solidFill>
                <a:latin typeface="Times New Roman Bold"/>
              </a:rPr>
              <a:t>Observation And Analysis</a:t>
            </a:r>
          </a:p>
        </p:txBody>
      </p:sp>
      <p:sp>
        <p:nvSpPr>
          <p:cNvPr id="5" name="TextBox 5"/>
          <p:cNvSpPr txBox="1"/>
          <p:nvPr/>
        </p:nvSpPr>
        <p:spPr>
          <a:xfrm>
            <a:off x="1450609" y="1927095"/>
            <a:ext cx="14265697" cy="781685"/>
          </a:xfrm>
          <a:prstGeom prst="rect">
            <a:avLst/>
          </a:prstGeom>
        </p:spPr>
        <p:txBody>
          <a:bodyPr lIns="0" tIns="0" rIns="0" bIns="0" rtlCol="0" anchor="t">
            <a:spAutoFit/>
          </a:bodyPr>
          <a:lstStyle/>
          <a:p>
            <a:pPr marL="885187" lvl="1" indent="-442594" algn="ctr">
              <a:lnSpc>
                <a:spcPts val="5739"/>
              </a:lnSpc>
              <a:buFont typeface="Arial"/>
              <a:buChar char="•"/>
            </a:pPr>
            <a:r>
              <a:rPr lang="en-US" sz="4099">
                <a:solidFill>
                  <a:srgbClr val="000000"/>
                </a:solidFill>
                <a:latin typeface="Times New Roman"/>
              </a:rPr>
              <a:t>There are 271 apps which are rated as 5 on Google Playstore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3" name="Freeform 3"/>
          <p:cNvSpPr/>
          <p:nvPr/>
        </p:nvSpPr>
        <p:spPr>
          <a:xfrm>
            <a:off x="2289811" y="2981805"/>
            <a:ext cx="13708378" cy="6471497"/>
          </a:xfrm>
          <a:custGeom>
            <a:avLst/>
            <a:gdLst/>
            <a:ahLst/>
            <a:cxnLst/>
            <a:rect l="l" t="t" r="r" b="b"/>
            <a:pathLst>
              <a:path w="13708378" h="6471497">
                <a:moveTo>
                  <a:pt x="0" y="0"/>
                </a:moveTo>
                <a:lnTo>
                  <a:pt x="13708378" y="0"/>
                </a:lnTo>
                <a:lnTo>
                  <a:pt x="13708378" y="6471497"/>
                </a:lnTo>
                <a:lnTo>
                  <a:pt x="0" y="6471497"/>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254292" y="250124"/>
            <a:ext cx="7699707" cy="823559"/>
          </a:xfrm>
          <a:prstGeom prst="rect">
            <a:avLst/>
          </a:prstGeom>
        </p:spPr>
        <p:txBody>
          <a:bodyPr wrap="square" lIns="0" tIns="0" rIns="0" bIns="0" rtlCol="0" anchor="t">
            <a:spAutoFit/>
          </a:bodyPr>
          <a:lstStyle/>
          <a:p>
            <a:pPr algn="ctr">
              <a:lnSpc>
                <a:spcPts val="6999"/>
              </a:lnSpc>
              <a:spcBef>
                <a:spcPct val="0"/>
              </a:spcBef>
            </a:pPr>
            <a:r>
              <a:rPr lang="en-US" sz="4999" u="sng" dirty="0">
                <a:solidFill>
                  <a:srgbClr val="000000"/>
                </a:solidFill>
                <a:latin typeface="Times New Roman Bold"/>
              </a:rPr>
              <a:t>Observation And Analysis</a:t>
            </a:r>
          </a:p>
        </p:txBody>
      </p:sp>
      <p:sp>
        <p:nvSpPr>
          <p:cNvPr id="5" name="TextBox 5"/>
          <p:cNvSpPr txBox="1"/>
          <p:nvPr/>
        </p:nvSpPr>
        <p:spPr>
          <a:xfrm>
            <a:off x="1927949" y="1394344"/>
            <a:ext cx="13238708" cy="840741"/>
          </a:xfrm>
          <a:prstGeom prst="rect">
            <a:avLst/>
          </a:prstGeom>
        </p:spPr>
        <p:txBody>
          <a:bodyPr lIns="0" tIns="0" rIns="0" bIns="0" rtlCol="0" anchor="t">
            <a:spAutoFit/>
          </a:bodyPr>
          <a:lstStyle/>
          <a:p>
            <a:pPr marL="949956" lvl="1" indent="-474978" algn="ctr">
              <a:lnSpc>
                <a:spcPts val="6159"/>
              </a:lnSpc>
              <a:buFont typeface="Arial"/>
              <a:buChar char="•"/>
            </a:pPr>
            <a:r>
              <a:rPr lang="en-US" sz="4399">
                <a:solidFill>
                  <a:srgbClr val="000000"/>
                </a:solidFill>
                <a:latin typeface="Times New Roman"/>
              </a:rPr>
              <a:t>There are 14 apps which has maximum size=100KB</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58508" y="1450924"/>
            <a:ext cx="6770984" cy="1203170"/>
          </a:xfrm>
          <a:prstGeom prst="rect">
            <a:avLst/>
          </a:prstGeom>
        </p:spPr>
        <p:txBody>
          <a:bodyPr lIns="0" tIns="0" rIns="0" bIns="0" rtlCol="0" anchor="t">
            <a:spAutoFit/>
          </a:bodyPr>
          <a:lstStyle/>
          <a:p>
            <a:pPr algn="ctr">
              <a:lnSpc>
                <a:spcPts val="9876"/>
              </a:lnSpc>
            </a:pPr>
            <a:r>
              <a:rPr lang="en-US" sz="7054" u="sng">
                <a:solidFill>
                  <a:srgbClr val="000000"/>
                </a:solidFill>
                <a:latin typeface="Canva Sans Bold"/>
              </a:rPr>
              <a:t>FUTURE SCOPE</a:t>
            </a:r>
          </a:p>
        </p:txBody>
      </p:sp>
      <p:sp>
        <p:nvSpPr>
          <p:cNvPr id="3" name="Freeform 3"/>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4" name="TextBox 4"/>
          <p:cNvSpPr txBox="1"/>
          <p:nvPr/>
        </p:nvSpPr>
        <p:spPr>
          <a:xfrm>
            <a:off x="1028700" y="3633871"/>
            <a:ext cx="16815486" cy="3879215"/>
          </a:xfrm>
          <a:prstGeom prst="rect">
            <a:avLst/>
          </a:prstGeom>
        </p:spPr>
        <p:txBody>
          <a:bodyPr lIns="0" tIns="0" rIns="0" bIns="0" rtlCol="0" anchor="t">
            <a:spAutoFit/>
          </a:bodyPr>
          <a:lstStyle/>
          <a:p>
            <a:pPr>
              <a:lnSpc>
                <a:spcPts val="6160"/>
              </a:lnSpc>
            </a:pPr>
            <a:r>
              <a:rPr lang="en-US" sz="4400" spc="26">
                <a:solidFill>
                  <a:srgbClr val="000000"/>
                </a:solidFill>
                <a:latin typeface="Canva Sans"/>
              </a:rPr>
              <a:t>After thorough analysis, it has been identified that a significant opportunity for project improvement lies in the implementation of a Classifier Machine Learning model. This addition aims to enhance the project's capabilities in providing more accurate and efficient solutions.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07050" y="1008950"/>
            <a:ext cx="3936950" cy="949326"/>
          </a:xfrm>
          <a:prstGeom prst="rect">
            <a:avLst/>
          </a:prstGeom>
        </p:spPr>
        <p:txBody>
          <a:bodyPr lIns="0" tIns="0" rIns="0" bIns="0" rtlCol="0" anchor="t">
            <a:spAutoFit/>
          </a:bodyPr>
          <a:lstStyle/>
          <a:p>
            <a:pPr algn="ctr">
              <a:lnSpc>
                <a:spcPts val="6999"/>
              </a:lnSpc>
              <a:spcBef>
                <a:spcPct val="0"/>
              </a:spcBef>
            </a:pPr>
            <a:r>
              <a:rPr lang="en-US" sz="4999" u="sng">
                <a:solidFill>
                  <a:srgbClr val="000000"/>
                </a:solidFill>
                <a:latin typeface="Times New Roman Bold"/>
              </a:rPr>
              <a:t>REFERENCE</a:t>
            </a:r>
          </a:p>
        </p:txBody>
      </p:sp>
      <p:sp>
        <p:nvSpPr>
          <p:cNvPr id="3" name="Freeform 3"/>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4" name="TextBox 4"/>
          <p:cNvSpPr txBox="1"/>
          <p:nvPr/>
        </p:nvSpPr>
        <p:spPr>
          <a:xfrm>
            <a:off x="1458321" y="3212491"/>
            <a:ext cx="14093246" cy="2189506"/>
          </a:xfrm>
          <a:prstGeom prst="rect">
            <a:avLst/>
          </a:prstGeom>
        </p:spPr>
        <p:txBody>
          <a:bodyPr lIns="0" tIns="0" rIns="0" bIns="0" rtlCol="0" anchor="t">
            <a:spAutoFit/>
          </a:bodyPr>
          <a:lstStyle/>
          <a:p>
            <a:pPr>
              <a:lnSpc>
                <a:spcPts val="5673"/>
              </a:lnSpc>
            </a:pPr>
            <a:r>
              <a:rPr lang="en-US" sz="3782">
                <a:solidFill>
                  <a:srgbClr val="000000"/>
                </a:solidFill>
                <a:latin typeface="Times New Roman"/>
              </a:rPr>
              <a:t>    COURSES</a:t>
            </a:r>
          </a:p>
          <a:p>
            <a:pPr marL="816672" lvl="1" indent="-408336">
              <a:lnSpc>
                <a:spcPts val="5673"/>
              </a:lnSpc>
              <a:buFont typeface="Arial"/>
              <a:buChar char="•"/>
            </a:pPr>
            <a:r>
              <a:rPr lang="en-US" sz="3782">
                <a:solidFill>
                  <a:srgbClr val="000000"/>
                </a:solidFill>
                <a:latin typeface="Times New Roman"/>
              </a:rPr>
              <a:t>Data Science Masters</a:t>
            </a:r>
          </a:p>
          <a:p>
            <a:pPr marL="816672" lvl="1" indent="-408336">
              <a:lnSpc>
                <a:spcPts val="5673"/>
              </a:lnSpc>
              <a:buFont typeface="Arial"/>
              <a:buChar char="•"/>
            </a:pPr>
            <a:r>
              <a:rPr lang="en-US" sz="3782">
                <a:solidFill>
                  <a:srgbClr val="000000"/>
                </a:solidFill>
                <a:latin typeface="Times New Roman"/>
              </a:rPr>
              <a:t>Master Machine Learing and Data Science</a:t>
            </a:r>
          </a:p>
        </p:txBody>
      </p:sp>
      <p:sp>
        <p:nvSpPr>
          <p:cNvPr id="5" name="TextBox 5"/>
          <p:cNvSpPr txBox="1"/>
          <p:nvPr/>
        </p:nvSpPr>
        <p:spPr>
          <a:xfrm>
            <a:off x="393820" y="7202157"/>
            <a:ext cx="17500361" cy="1278905"/>
          </a:xfrm>
          <a:prstGeom prst="rect">
            <a:avLst/>
          </a:prstGeom>
        </p:spPr>
        <p:txBody>
          <a:bodyPr lIns="0" tIns="0" rIns="0" bIns="0" rtlCol="0" anchor="t">
            <a:spAutoFit/>
          </a:bodyPr>
          <a:lstStyle/>
          <a:p>
            <a:pPr>
              <a:lnSpc>
                <a:spcPts val="4855"/>
              </a:lnSpc>
            </a:pPr>
            <a:r>
              <a:rPr lang="en-US" sz="3467" dirty="0" err="1">
                <a:solidFill>
                  <a:srgbClr val="000000"/>
                </a:solidFill>
                <a:latin typeface="Times New Roman"/>
                <a:hlinkClick r:id="rId3" tooltip="https://white-carpenter-fafme.pwskills.app/lab/tree/work/EDA%20ON%20GOOGLE%20PLAYSTORE%20APP.ipynb"/>
              </a:rPr>
              <a:t>ProjectLink:https</a:t>
            </a:r>
            <a:r>
              <a:rPr lang="en-US" sz="3467" dirty="0">
                <a:solidFill>
                  <a:srgbClr val="000000"/>
                </a:solidFill>
                <a:latin typeface="Times New Roman"/>
                <a:hlinkClick r:id="rId3" tooltip="https://white-carpenter-fafme.pwskills.app/lab/tree/work/EDA%20ON%20GOOGLE%20PLAYSTORE%20APP.ipynb"/>
              </a:rPr>
              <a:t>://</a:t>
            </a:r>
            <a:r>
              <a:rPr lang="en-US" sz="3467" dirty="0" err="1">
                <a:solidFill>
                  <a:srgbClr val="000000"/>
                </a:solidFill>
                <a:latin typeface="Times New Roman"/>
                <a:hlinkClick r:id="rId3" tooltip="https://white-carpenter-fafme.pwskills.app/lab/tree/work/EDA%20ON%20GOOGLE%20PLAYSTORE%20APP.ipynb"/>
              </a:rPr>
              <a:t>whitecarpenterfafme.pwskills.app</a:t>
            </a:r>
            <a:r>
              <a:rPr lang="en-US" sz="3467" dirty="0">
                <a:solidFill>
                  <a:srgbClr val="000000"/>
                </a:solidFill>
                <a:latin typeface="Times New Roman"/>
                <a:hlinkClick r:id="rId3" tooltip="https://white-carpenter-fafme.pwskills.app/lab/tree/work/EDA%20ON%20GOOGLE%20PLAYSTORE%20APP.ipynb"/>
              </a:rPr>
              <a:t>/lab/tree/work/EDA%20ON%20GOOGLE%20PLAYSTORE%20APP.ipynb</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91577" y="2393840"/>
            <a:ext cx="15296031" cy="2887815"/>
          </a:xfrm>
          <a:prstGeom prst="rect">
            <a:avLst/>
          </a:prstGeom>
        </p:spPr>
        <p:txBody>
          <a:bodyPr lIns="0" tIns="0" rIns="0" bIns="0" rtlCol="0" anchor="t">
            <a:spAutoFit/>
          </a:bodyPr>
          <a:lstStyle/>
          <a:p>
            <a:pPr algn="ctr">
              <a:lnSpc>
                <a:spcPts val="15552"/>
              </a:lnSpc>
            </a:pPr>
            <a:r>
              <a:rPr lang="en-US" sz="14400" spc="37">
                <a:solidFill>
                  <a:srgbClr val="00B050"/>
                </a:solidFill>
                <a:latin typeface="Montserrat Medium"/>
              </a:rPr>
              <a:t>THANK-YOU</a:t>
            </a:r>
          </a:p>
        </p:txBody>
      </p:sp>
      <p:sp>
        <p:nvSpPr>
          <p:cNvPr id="3" name="TextBox 3"/>
          <p:cNvSpPr txBox="1"/>
          <p:nvPr/>
        </p:nvSpPr>
        <p:spPr>
          <a:xfrm>
            <a:off x="1191577" y="5449166"/>
            <a:ext cx="16281455" cy="3304430"/>
          </a:xfrm>
          <a:prstGeom prst="rect">
            <a:avLst/>
          </a:prstGeom>
        </p:spPr>
        <p:txBody>
          <a:bodyPr lIns="0" tIns="0" rIns="0" bIns="0" rtlCol="0" anchor="t">
            <a:spAutoFit/>
          </a:bodyPr>
          <a:lstStyle/>
          <a:p>
            <a:pPr algn="ctr">
              <a:lnSpc>
                <a:spcPts val="9720"/>
              </a:lnSpc>
            </a:pPr>
            <a:r>
              <a:rPr lang="en-US" sz="9000">
                <a:solidFill>
                  <a:srgbClr val="C00000"/>
                </a:solidFill>
                <a:latin typeface="Times New Roman Bold"/>
              </a:rPr>
              <a:t>Any Question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5692" y="838200"/>
            <a:ext cx="5348139" cy="949326"/>
          </a:xfrm>
          <a:prstGeom prst="rect">
            <a:avLst/>
          </a:prstGeom>
        </p:spPr>
        <p:txBody>
          <a:bodyPr lIns="0" tIns="0" rIns="0" bIns="0" rtlCol="0" anchor="t">
            <a:spAutoFit/>
          </a:bodyPr>
          <a:lstStyle/>
          <a:p>
            <a:pPr algn="ctr">
              <a:lnSpc>
                <a:spcPts val="6999"/>
              </a:lnSpc>
            </a:pPr>
            <a:r>
              <a:rPr lang="en-US" sz="4999" u="sng">
                <a:solidFill>
                  <a:srgbClr val="000000"/>
                </a:solidFill>
                <a:latin typeface="Times New Roman Bold"/>
              </a:rPr>
              <a:t>Outline</a:t>
            </a:r>
          </a:p>
        </p:txBody>
      </p:sp>
      <p:sp>
        <p:nvSpPr>
          <p:cNvPr id="3" name="TextBox 3"/>
          <p:cNvSpPr txBox="1"/>
          <p:nvPr/>
        </p:nvSpPr>
        <p:spPr>
          <a:xfrm>
            <a:off x="1266738" y="1948883"/>
            <a:ext cx="13652122" cy="6198734"/>
          </a:xfrm>
          <a:prstGeom prst="rect">
            <a:avLst/>
          </a:prstGeom>
        </p:spPr>
        <p:txBody>
          <a:bodyPr lIns="0" tIns="0" rIns="0" bIns="0" rtlCol="0" anchor="t">
            <a:spAutoFit/>
          </a:bodyPr>
          <a:lstStyle/>
          <a:p>
            <a:pPr marL="1069863" lvl="1" indent="-534931">
              <a:lnSpc>
                <a:spcPts val="6937"/>
              </a:lnSpc>
              <a:buFont typeface="Arial"/>
              <a:buChar char="•"/>
            </a:pPr>
            <a:r>
              <a:rPr lang="en-US" sz="4955">
                <a:solidFill>
                  <a:srgbClr val="000000"/>
                </a:solidFill>
                <a:latin typeface="Times New Roman"/>
              </a:rPr>
              <a:t>Introduction to the Android Market</a:t>
            </a:r>
          </a:p>
          <a:p>
            <a:pPr marL="1069863" lvl="1" indent="-534931">
              <a:lnSpc>
                <a:spcPts val="6937"/>
              </a:lnSpc>
              <a:buFont typeface="Arial"/>
              <a:buChar char="•"/>
            </a:pPr>
            <a:r>
              <a:rPr lang="en-US" sz="4955">
                <a:solidFill>
                  <a:srgbClr val="000000"/>
                </a:solidFill>
                <a:latin typeface="Times New Roman"/>
              </a:rPr>
              <a:t>Problem Statement </a:t>
            </a:r>
          </a:p>
          <a:p>
            <a:pPr marL="1069863" lvl="1" indent="-534931">
              <a:lnSpc>
                <a:spcPts val="6937"/>
              </a:lnSpc>
              <a:buFont typeface="Arial"/>
              <a:buChar char="•"/>
            </a:pPr>
            <a:r>
              <a:rPr lang="en-US" sz="4955">
                <a:solidFill>
                  <a:srgbClr val="000000"/>
                </a:solidFill>
                <a:latin typeface="Times New Roman"/>
              </a:rPr>
              <a:t>Technology Used</a:t>
            </a:r>
          </a:p>
          <a:p>
            <a:pPr marL="1069863" lvl="1" indent="-534931">
              <a:lnSpc>
                <a:spcPts val="6937"/>
              </a:lnSpc>
              <a:buFont typeface="Arial"/>
              <a:buChar char="•"/>
            </a:pPr>
            <a:r>
              <a:rPr lang="en-US" sz="4955">
                <a:solidFill>
                  <a:srgbClr val="000000"/>
                </a:solidFill>
                <a:latin typeface="Times New Roman"/>
              </a:rPr>
              <a:t>Datasets</a:t>
            </a:r>
          </a:p>
          <a:p>
            <a:pPr marL="1069863" lvl="1" indent="-534931">
              <a:lnSpc>
                <a:spcPts val="6937"/>
              </a:lnSpc>
              <a:buFont typeface="Arial"/>
              <a:buChar char="•"/>
            </a:pPr>
            <a:r>
              <a:rPr lang="en-US" sz="4955">
                <a:solidFill>
                  <a:srgbClr val="000000"/>
                </a:solidFill>
                <a:latin typeface="Times New Roman"/>
              </a:rPr>
              <a:t>Observations and Analysis</a:t>
            </a:r>
          </a:p>
          <a:p>
            <a:pPr marL="1069863" lvl="1" indent="-534931">
              <a:lnSpc>
                <a:spcPts val="6937"/>
              </a:lnSpc>
              <a:buFont typeface="Arial"/>
              <a:buChar char="•"/>
            </a:pPr>
            <a:r>
              <a:rPr lang="en-US" sz="4955">
                <a:solidFill>
                  <a:srgbClr val="000000"/>
                </a:solidFill>
                <a:latin typeface="Times New Roman"/>
              </a:rPr>
              <a:t>Future Scope</a:t>
            </a:r>
          </a:p>
          <a:p>
            <a:pPr marL="1069863" lvl="1" indent="-534931">
              <a:lnSpc>
                <a:spcPts val="6937"/>
              </a:lnSpc>
              <a:buFont typeface="Arial"/>
              <a:buChar char="•"/>
            </a:pPr>
            <a:r>
              <a:rPr lang="en-US" sz="4955">
                <a:solidFill>
                  <a:srgbClr val="000000"/>
                </a:solidFill>
                <a:latin typeface="Times New Roman"/>
              </a:rPr>
              <a:t>Reference</a:t>
            </a:r>
          </a:p>
        </p:txBody>
      </p:sp>
      <p:sp>
        <p:nvSpPr>
          <p:cNvPr id="4" name="Freeform 4"/>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3" name="Freeform 3"/>
          <p:cNvSpPr/>
          <p:nvPr/>
        </p:nvSpPr>
        <p:spPr>
          <a:xfrm>
            <a:off x="0" y="50030"/>
            <a:ext cx="3678143" cy="2298840"/>
          </a:xfrm>
          <a:custGeom>
            <a:avLst/>
            <a:gdLst/>
            <a:ahLst/>
            <a:cxnLst/>
            <a:rect l="l" t="t" r="r" b="b"/>
            <a:pathLst>
              <a:path w="3678143" h="2298840">
                <a:moveTo>
                  <a:pt x="0" y="0"/>
                </a:moveTo>
                <a:lnTo>
                  <a:pt x="3678143" y="0"/>
                </a:lnTo>
                <a:lnTo>
                  <a:pt x="3678143" y="2298840"/>
                </a:lnTo>
                <a:lnTo>
                  <a:pt x="0" y="229884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710498" y="1399544"/>
            <a:ext cx="9157901" cy="823559"/>
          </a:xfrm>
          <a:prstGeom prst="rect">
            <a:avLst/>
          </a:prstGeom>
        </p:spPr>
        <p:txBody>
          <a:bodyPr wrap="square" lIns="0" tIns="0" rIns="0" bIns="0" rtlCol="0" anchor="t">
            <a:spAutoFit/>
          </a:bodyPr>
          <a:lstStyle/>
          <a:p>
            <a:pPr algn="ctr">
              <a:lnSpc>
                <a:spcPts val="6999"/>
              </a:lnSpc>
              <a:spcBef>
                <a:spcPct val="0"/>
              </a:spcBef>
            </a:pPr>
            <a:r>
              <a:rPr lang="en-US" sz="4999" u="sng" dirty="0">
                <a:solidFill>
                  <a:srgbClr val="000000"/>
                </a:solidFill>
                <a:latin typeface="Times New Roman Bold"/>
              </a:rPr>
              <a:t>Introduction to Android Market</a:t>
            </a:r>
          </a:p>
        </p:txBody>
      </p:sp>
      <p:sp>
        <p:nvSpPr>
          <p:cNvPr id="5" name="TextBox 5"/>
          <p:cNvSpPr txBox="1"/>
          <p:nvPr/>
        </p:nvSpPr>
        <p:spPr>
          <a:xfrm>
            <a:off x="775595" y="2994870"/>
            <a:ext cx="17273726" cy="5156835"/>
          </a:xfrm>
          <a:prstGeom prst="rect">
            <a:avLst/>
          </a:prstGeom>
        </p:spPr>
        <p:txBody>
          <a:bodyPr lIns="0" tIns="0" rIns="0" bIns="0" rtlCol="0" anchor="t">
            <a:spAutoFit/>
          </a:bodyPr>
          <a:lstStyle/>
          <a:p>
            <a:pPr>
              <a:lnSpc>
                <a:spcPts val="5040"/>
              </a:lnSpc>
              <a:spcBef>
                <a:spcPct val="0"/>
              </a:spcBef>
            </a:pPr>
            <a:r>
              <a:rPr lang="en-US" sz="3600">
                <a:solidFill>
                  <a:srgbClr val="000000"/>
                </a:solidFill>
                <a:latin typeface="Times New Roman"/>
              </a:rPr>
              <a:t>The Android market, represented by the Google Play Store, offers an extensive array of apps, reflecting its vast diversity and utility. With over 2.5 million apps available, it caters to a wide range of interests and needs. The most prominent categories include "Games," which constitutes a significant portion of the market, alongside "Tools," "Entertainment," "Education," "Productivity," and "Communication" apps. This diversity ensures that users can find applications for entertainment, productivity, communication, and learning, making the Google Play Store a one-stop destination for a multitude of mobile app experiences.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3" name="Freeform 3"/>
          <p:cNvSpPr/>
          <p:nvPr/>
        </p:nvSpPr>
        <p:spPr>
          <a:xfrm>
            <a:off x="0" y="0"/>
            <a:ext cx="4365192" cy="2798744"/>
          </a:xfrm>
          <a:custGeom>
            <a:avLst/>
            <a:gdLst/>
            <a:ahLst/>
            <a:cxnLst/>
            <a:rect l="l" t="t" r="r" b="b"/>
            <a:pathLst>
              <a:path w="4365192" h="2798744">
                <a:moveTo>
                  <a:pt x="0" y="0"/>
                </a:moveTo>
                <a:lnTo>
                  <a:pt x="4365192" y="0"/>
                </a:lnTo>
                <a:lnTo>
                  <a:pt x="4365192" y="2798744"/>
                </a:lnTo>
                <a:lnTo>
                  <a:pt x="0" y="2798744"/>
                </a:lnTo>
                <a:lnTo>
                  <a:pt x="0" y="0"/>
                </a:lnTo>
                <a:close/>
              </a:path>
            </a:pathLst>
          </a:custGeom>
          <a:blipFill>
            <a:blip r:embed="rId3"/>
            <a:stretch>
              <a:fillRect t="-1989" b="-1989"/>
            </a:stretch>
          </a:blipFill>
        </p:spPr>
        <p:txBody>
          <a:bodyPr/>
          <a:lstStyle/>
          <a:p>
            <a:endParaRPr lang="en-IN"/>
          </a:p>
        </p:txBody>
      </p:sp>
      <p:sp>
        <p:nvSpPr>
          <p:cNvPr id="4" name="TextBox 4"/>
          <p:cNvSpPr txBox="1"/>
          <p:nvPr/>
        </p:nvSpPr>
        <p:spPr>
          <a:xfrm>
            <a:off x="6438056" y="2205018"/>
            <a:ext cx="5906344" cy="823559"/>
          </a:xfrm>
          <a:prstGeom prst="rect">
            <a:avLst/>
          </a:prstGeom>
        </p:spPr>
        <p:txBody>
          <a:bodyPr wrap="square" lIns="0" tIns="0" rIns="0" bIns="0" rtlCol="0" anchor="t">
            <a:spAutoFit/>
          </a:bodyPr>
          <a:lstStyle/>
          <a:p>
            <a:pPr algn="ctr">
              <a:lnSpc>
                <a:spcPts val="6999"/>
              </a:lnSpc>
              <a:spcBef>
                <a:spcPct val="0"/>
              </a:spcBef>
            </a:pPr>
            <a:r>
              <a:rPr lang="en-US" sz="4999" u="sng" dirty="0">
                <a:solidFill>
                  <a:srgbClr val="000000"/>
                </a:solidFill>
                <a:latin typeface="Times New Roman Bold"/>
              </a:rPr>
              <a:t>Problem Statement</a:t>
            </a:r>
          </a:p>
        </p:txBody>
      </p:sp>
      <p:sp>
        <p:nvSpPr>
          <p:cNvPr id="5" name="TextBox 5"/>
          <p:cNvSpPr txBox="1"/>
          <p:nvPr/>
        </p:nvSpPr>
        <p:spPr>
          <a:xfrm>
            <a:off x="571500" y="4101465"/>
            <a:ext cx="17508682" cy="5156835"/>
          </a:xfrm>
          <a:prstGeom prst="rect">
            <a:avLst/>
          </a:prstGeom>
        </p:spPr>
        <p:txBody>
          <a:bodyPr lIns="0" tIns="0" rIns="0" bIns="0" rtlCol="0" anchor="t">
            <a:spAutoFit/>
          </a:bodyPr>
          <a:lstStyle/>
          <a:p>
            <a:pPr algn="just">
              <a:lnSpc>
                <a:spcPts val="5040"/>
              </a:lnSpc>
              <a:spcBef>
                <a:spcPct val="0"/>
              </a:spcBef>
            </a:pPr>
            <a:r>
              <a:rPr lang="en-US" sz="3600">
                <a:solidFill>
                  <a:srgbClr val="000000"/>
                </a:solidFill>
                <a:latin typeface="Times New Roman"/>
              </a:rPr>
              <a:t>Description: Today , 1.85 million different apps are available for users to download . Android users have even more from which to choose, with 2.56 million avaialble through the Google Play Store. These apps have come to play a huge role in the way we live our lives today.</a:t>
            </a:r>
          </a:p>
          <a:p>
            <a:pPr algn="just">
              <a:lnSpc>
                <a:spcPts val="5040"/>
              </a:lnSpc>
              <a:spcBef>
                <a:spcPct val="0"/>
              </a:spcBef>
            </a:pPr>
            <a:r>
              <a:rPr lang="en-US" sz="3600">
                <a:solidFill>
                  <a:srgbClr val="000000"/>
                </a:solidFill>
                <a:latin typeface="Times New Roman"/>
              </a:rPr>
              <a:t>This analysis has yielded valuable insights that can offer guidance to mobile app developers, helping them make informed decisions about which categories to focus on for their app development.</a:t>
            </a:r>
          </a:p>
          <a:p>
            <a:pPr>
              <a:lnSpc>
                <a:spcPts val="5040"/>
              </a:lnSpc>
              <a:spcBef>
                <a:spcPct val="0"/>
              </a:spcBef>
            </a:pPr>
            <a:endParaRPr lang="en-US" sz="3600">
              <a:solidFill>
                <a:srgbClr val="000000"/>
              </a:solidFill>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3" name="Freeform 3"/>
          <p:cNvSpPr/>
          <p:nvPr/>
        </p:nvSpPr>
        <p:spPr>
          <a:xfrm>
            <a:off x="14426" y="0"/>
            <a:ext cx="4561642" cy="3041095"/>
          </a:xfrm>
          <a:custGeom>
            <a:avLst/>
            <a:gdLst/>
            <a:ahLst/>
            <a:cxnLst/>
            <a:rect l="l" t="t" r="r" b="b"/>
            <a:pathLst>
              <a:path w="4561642" h="3041095">
                <a:moveTo>
                  <a:pt x="0" y="0"/>
                </a:moveTo>
                <a:lnTo>
                  <a:pt x="4561643" y="0"/>
                </a:lnTo>
                <a:lnTo>
                  <a:pt x="4561643" y="3041095"/>
                </a:lnTo>
                <a:lnTo>
                  <a:pt x="0" y="3041095"/>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598752" y="2091769"/>
            <a:ext cx="5688248" cy="823559"/>
          </a:xfrm>
          <a:prstGeom prst="rect">
            <a:avLst/>
          </a:prstGeom>
        </p:spPr>
        <p:txBody>
          <a:bodyPr wrap="square" lIns="0" tIns="0" rIns="0" bIns="0" rtlCol="0" anchor="t">
            <a:spAutoFit/>
          </a:bodyPr>
          <a:lstStyle/>
          <a:p>
            <a:pPr algn="ctr">
              <a:lnSpc>
                <a:spcPts val="6999"/>
              </a:lnSpc>
              <a:spcBef>
                <a:spcPct val="0"/>
              </a:spcBef>
            </a:pPr>
            <a:r>
              <a:rPr lang="en-US" sz="4999" u="sng" dirty="0">
                <a:solidFill>
                  <a:srgbClr val="000000"/>
                </a:solidFill>
                <a:latin typeface="Times New Roman Bold"/>
              </a:rPr>
              <a:t>Technology Used</a:t>
            </a:r>
          </a:p>
        </p:txBody>
      </p:sp>
      <p:sp>
        <p:nvSpPr>
          <p:cNvPr id="5" name="TextBox 5"/>
          <p:cNvSpPr txBox="1"/>
          <p:nvPr/>
        </p:nvSpPr>
        <p:spPr>
          <a:xfrm>
            <a:off x="4495800" y="3924300"/>
            <a:ext cx="11891819" cy="4399721"/>
          </a:xfrm>
          <a:prstGeom prst="rect">
            <a:avLst/>
          </a:prstGeom>
        </p:spPr>
        <p:txBody>
          <a:bodyPr lIns="0" tIns="0" rIns="0" bIns="0" rtlCol="0" anchor="t">
            <a:spAutoFit/>
          </a:bodyPr>
          <a:lstStyle/>
          <a:p>
            <a:pPr marL="1059563" lvl="1" indent="-529781">
              <a:lnSpc>
                <a:spcPts val="6870"/>
              </a:lnSpc>
              <a:buFont typeface="Arial"/>
              <a:buChar char="•"/>
            </a:pPr>
            <a:r>
              <a:rPr lang="en-US" sz="4907" dirty="0" err="1">
                <a:solidFill>
                  <a:srgbClr val="000000"/>
                </a:solidFill>
                <a:latin typeface="Times New Roman"/>
              </a:rPr>
              <a:t>Numpy</a:t>
            </a:r>
            <a:endParaRPr lang="en-US" sz="4907" dirty="0">
              <a:solidFill>
                <a:srgbClr val="000000"/>
              </a:solidFill>
              <a:latin typeface="Times New Roman"/>
            </a:endParaRPr>
          </a:p>
          <a:p>
            <a:pPr marL="1059563" lvl="1" indent="-529781">
              <a:lnSpc>
                <a:spcPts val="6870"/>
              </a:lnSpc>
              <a:buFont typeface="Arial"/>
              <a:buChar char="•"/>
            </a:pPr>
            <a:r>
              <a:rPr lang="en-US" sz="4907" dirty="0">
                <a:solidFill>
                  <a:srgbClr val="000000"/>
                </a:solidFill>
                <a:latin typeface="Times New Roman"/>
              </a:rPr>
              <a:t>Pandas</a:t>
            </a:r>
          </a:p>
          <a:p>
            <a:pPr marL="1059563" lvl="1" indent="-529781">
              <a:lnSpc>
                <a:spcPts val="6870"/>
              </a:lnSpc>
              <a:buFont typeface="Arial"/>
              <a:buChar char="•"/>
            </a:pPr>
            <a:r>
              <a:rPr lang="en-US" sz="4907" dirty="0">
                <a:solidFill>
                  <a:srgbClr val="000000"/>
                </a:solidFill>
                <a:latin typeface="Times New Roman"/>
              </a:rPr>
              <a:t>Python</a:t>
            </a:r>
          </a:p>
          <a:p>
            <a:pPr marL="1059563" lvl="1" indent="-529781">
              <a:lnSpc>
                <a:spcPts val="6870"/>
              </a:lnSpc>
              <a:buFont typeface="Arial"/>
              <a:buChar char="•"/>
            </a:pPr>
            <a:r>
              <a:rPr lang="en-US" sz="4907" dirty="0">
                <a:solidFill>
                  <a:srgbClr val="000000"/>
                </a:solidFill>
                <a:latin typeface="Times New Roman"/>
              </a:rPr>
              <a:t>Seaborn</a:t>
            </a:r>
          </a:p>
          <a:p>
            <a:pPr marL="1059563" lvl="1" indent="-529781">
              <a:lnSpc>
                <a:spcPts val="6870"/>
              </a:lnSpc>
              <a:buFont typeface="Arial"/>
              <a:buChar char="•"/>
            </a:pPr>
            <a:r>
              <a:rPr lang="en-US" sz="4907" dirty="0">
                <a:solidFill>
                  <a:srgbClr val="000000"/>
                </a:solidFill>
                <a:latin typeface="Times New Roman"/>
              </a:rPr>
              <a:t>Matplotlib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97020" y="2242608"/>
            <a:ext cx="12822659" cy="6406188"/>
          </a:xfrm>
          <a:custGeom>
            <a:avLst/>
            <a:gdLst/>
            <a:ahLst/>
            <a:cxnLst/>
            <a:rect l="l" t="t" r="r" b="b"/>
            <a:pathLst>
              <a:path w="12822659" h="6406188">
                <a:moveTo>
                  <a:pt x="0" y="0"/>
                </a:moveTo>
                <a:lnTo>
                  <a:pt x="12822659" y="0"/>
                </a:lnTo>
                <a:lnTo>
                  <a:pt x="12822659" y="6406187"/>
                </a:lnTo>
                <a:lnTo>
                  <a:pt x="0" y="6406187"/>
                </a:lnTo>
                <a:lnTo>
                  <a:pt x="0" y="0"/>
                </a:lnTo>
                <a:close/>
              </a:path>
            </a:pathLst>
          </a:custGeom>
          <a:blipFill>
            <a:blip r:embed="rId2"/>
            <a:stretch>
              <a:fillRect r="-6795"/>
            </a:stretch>
          </a:blipFill>
        </p:spPr>
        <p:txBody>
          <a:bodyPr/>
          <a:lstStyle/>
          <a:p>
            <a:endParaRPr lang="en-IN"/>
          </a:p>
        </p:txBody>
      </p:sp>
      <p:sp>
        <p:nvSpPr>
          <p:cNvPr id="3" name="TextBox 3"/>
          <p:cNvSpPr txBox="1"/>
          <p:nvPr/>
        </p:nvSpPr>
        <p:spPr>
          <a:xfrm>
            <a:off x="7073979" y="838200"/>
            <a:ext cx="2070021" cy="949326"/>
          </a:xfrm>
          <a:prstGeom prst="rect">
            <a:avLst/>
          </a:prstGeom>
        </p:spPr>
        <p:txBody>
          <a:bodyPr lIns="0" tIns="0" rIns="0" bIns="0" rtlCol="0" anchor="t">
            <a:spAutoFit/>
          </a:bodyPr>
          <a:lstStyle/>
          <a:p>
            <a:pPr algn="ctr">
              <a:lnSpc>
                <a:spcPts val="6999"/>
              </a:lnSpc>
              <a:spcBef>
                <a:spcPct val="0"/>
              </a:spcBef>
            </a:pPr>
            <a:r>
              <a:rPr lang="en-US" sz="4999" u="sng">
                <a:solidFill>
                  <a:srgbClr val="000000"/>
                </a:solidFill>
                <a:latin typeface="Times New Roman Bold"/>
              </a:rPr>
              <a:t>Dataset</a:t>
            </a:r>
          </a:p>
        </p:txBody>
      </p:sp>
      <p:sp>
        <p:nvSpPr>
          <p:cNvPr id="4" name="TextBox 4"/>
          <p:cNvSpPr txBox="1"/>
          <p:nvPr/>
        </p:nvSpPr>
        <p:spPr>
          <a:xfrm>
            <a:off x="3153164" y="9388040"/>
            <a:ext cx="12163036" cy="399148"/>
          </a:xfrm>
          <a:prstGeom prst="rect">
            <a:avLst/>
          </a:prstGeom>
        </p:spPr>
        <p:txBody>
          <a:bodyPr wrap="square" lIns="0" tIns="0" rIns="0" bIns="0" rtlCol="0" anchor="t">
            <a:spAutoFit/>
          </a:bodyPr>
          <a:lstStyle/>
          <a:p>
            <a:pPr algn="ctr">
              <a:lnSpc>
                <a:spcPts val="3360"/>
              </a:lnSpc>
            </a:pPr>
            <a:r>
              <a:rPr lang="en-US" sz="2400" u="sng" dirty="0">
                <a:solidFill>
                  <a:srgbClr val="0070C0"/>
                </a:solidFill>
                <a:latin typeface="Times New Roman Bold"/>
              </a:rPr>
              <a:t>https://raw.githubusercontent.com/krishnaik06/playstoreDataset/main/googleplaystore.csv</a:t>
            </a:r>
          </a:p>
        </p:txBody>
      </p:sp>
      <p:sp>
        <p:nvSpPr>
          <p:cNvPr id="5" name="Freeform 5"/>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3"/>
            <a:stretch>
              <a:fillRect t="-864" r="-610" b="-864"/>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3" name="Freeform 3"/>
          <p:cNvSpPr/>
          <p:nvPr/>
        </p:nvSpPr>
        <p:spPr>
          <a:xfrm>
            <a:off x="6340340" y="2398900"/>
            <a:ext cx="11746367" cy="6945292"/>
          </a:xfrm>
          <a:custGeom>
            <a:avLst/>
            <a:gdLst/>
            <a:ahLst/>
            <a:cxnLst/>
            <a:rect l="l" t="t" r="r" b="b"/>
            <a:pathLst>
              <a:path w="11746367" h="6945292">
                <a:moveTo>
                  <a:pt x="0" y="0"/>
                </a:moveTo>
                <a:lnTo>
                  <a:pt x="11746367" y="0"/>
                </a:lnTo>
                <a:lnTo>
                  <a:pt x="11746367" y="6945293"/>
                </a:lnTo>
                <a:lnTo>
                  <a:pt x="0" y="6945293"/>
                </a:lnTo>
                <a:lnTo>
                  <a:pt x="0" y="0"/>
                </a:lnTo>
                <a:close/>
              </a:path>
            </a:pathLst>
          </a:custGeom>
          <a:blipFill>
            <a:blip r:embed="rId3"/>
            <a:stretch>
              <a:fillRect l="-1649" t="-7416" r="-8114" b="-1587"/>
            </a:stretch>
          </a:blipFill>
        </p:spPr>
        <p:txBody>
          <a:bodyPr/>
          <a:lstStyle/>
          <a:p>
            <a:endParaRPr lang="en-IN"/>
          </a:p>
        </p:txBody>
      </p:sp>
      <p:sp>
        <p:nvSpPr>
          <p:cNvPr id="4" name="TextBox 4"/>
          <p:cNvSpPr txBox="1"/>
          <p:nvPr/>
        </p:nvSpPr>
        <p:spPr>
          <a:xfrm>
            <a:off x="5341117" y="458787"/>
            <a:ext cx="8070083" cy="823559"/>
          </a:xfrm>
          <a:prstGeom prst="rect">
            <a:avLst/>
          </a:prstGeom>
        </p:spPr>
        <p:txBody>
          <a:bodyPr wrap="square" lIns="0" tIns="0" rIns="0" bIns="0" rtlCol="0" anchor="t">
            <a:spAutoFit/>
          </a:bodyPr>
          <a:lstStyle/>
          <a:p>
            <a:pPr algn="ctr">
              <a:lnSpc>
                <a:spcPts val="6999"/>
              </a:lnSpc>
              <a:spcBef>
                <a:spcPct val="0"/>
              </a:spcBef>
            </a:pPr>
            <a:r>
              <a:rPr lang="en-US" sz="4999" u="sng" dirty="0">
                <a:solidFill>
                  <a:srgbClr val="000000"/>
                </a:solidFill>
                <a:latin typeface="Times New Roman Bold"/>
              </a:rPr>
              <a:t>Observation And Analysis</a:t>
            </a:r>
          </a:p>
        </p:txBody>
      </p:sp>
      <p:sp>
        <p:nvSpPr>
          <p:cNvPr id="5" name="TextBox 5"/>
          <p:cNvSpPr txBox="1"/>
          <p:nvPr/>
        </p:nvSpPr>
        <p:spPr>
          <a:xfrm>
            <a:off x="0" y="2256025"/>
            <a:ext cx="6400431" cy="2604135"/>
          </a:xfrm>
          <a:prstGeom prst="rect">
            <a:avLst/>
          </a:prstGeom>
        </p:spPr>
        <p:txBody>
          <a:bodyPr lIns="0" tIns="0" rIns="0" bIns="0" rtlCol="0" anchor="t">
            <a:spAutoFit/>
          </a:bodyPr>
          <a:lstStyle/>
          <a:p>
            <a:pPr marL="777240" lvl="1" indent="-388620">
              <a:lnSpc>
                <a:spcPts val="5040"/>
              </a:lnSpc>
              <a:buFont typeface="Arial"/>
              <a:buChar char="•"/>
            </a:pPr>
            <a:r>
              <a:rPr lang="en-US" sz="3600">
                <a:solidFill>
                  <a:srgbClr val="000000"/>
                </a:solidFill>
                <a:latin typeface="Times New Roman"/>
              </a:rPr>
              <a:t>Ratings and Year are Left Skewed </a:t>
            </a:r>
          </a:p>
          <a:p>
            <a:pPr marL="777240" lvl="1" indent="-388620">
              <a:lnSpc>
                <a:spcPts val="5040"/>
              </a:lnSpc>
              <a:buFont typeface="Arial"/>
              <a:buChar char="•"/>
            </a:pPr>
            <a:r>
              <a:rPr lang="en-US" sz="3600">
                <a:solidFill>
                  <a:srgbClr val="000000"/>
                </a:solidFill>
                <a:latin typeface="Times New Roman"/>
              </a:rPr>
              <a:t>Reviews,Size, Installs and Prices are right skewed</a:t>
            </a:r>
          </a:p>
        </p:txBody>
      </p:sp>
      <p:sp>
        <p:nvSpPr>
          <p:cNvPr id="6" name="TextBox 6"/>
          <p:cNvSpPr txBox="1"/>
          <p:nvPr/>
        </p:nvSpPr>
        <p:spPr>
          <a:xfrm>
            <a:off x="6880630" y="9467328"/>
            <a:ext cx="11392944" cy="497826"/>
          </a:xfrm>
          <a:prstGeom prst="rect">
            <a:avLst/>
          </a:prstGeom>
        </p:spPr>
        <p:txBody>
          <a:bodyPr lIns="0" tIns="0" rIns="0" bIns="0" rtlCol="0" anchor="t">
            <a:spAutoFit/>
          </a:bodyPr>
          <a:lstStyle/>
          <a:p>
            <a:pPr algn="ctr">
              <a:lnSpc>
                <a:spcPts val="4060"/>
              </a:lnSpc>
            </a:pPr>
            <a:r>
              <a:rPr lang="en-US" sz="2900" u="sng">
                <a:solidFill>
                  <a:srgbClr val="000000"/>
                </a:solidFill>
                <a:latin typeface="Canva Sans Bold"/>
              </a:rPr>
              <a:t>UNIVARIATE ANALYSIS OF NUMERICAL FEATURES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0732" y="40053"/>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3" name="Freeform 3"/>
          <p:cNvSpPr/>
          <p:nvPr/>
        </p:nvSpPr>
        <p:spPr>
          <a:xfrm>
            <a:off x="2110948" y="4680573"/>
            <a:ext cx="13347808" cy="5859844"/>
          </a:xfrm>
          <a:custGeom>
            <a:avLst/>
            <a:gdLst/>
            <a:ahLst/>
            <a:cxnLst/>
            <a:rect l="l" t="t" r="r" b="b"/>
            <a:pathLst>
              <a:path w="13347808" h="5859844">
                <a:moveTo>
                  <a:pt x="0" y="0"/>
                </a:moveTo>
                <a:lnTo>
                  <a:pt x="13347808" y="0"/>
                </a:lnTo>
                <a:lnTo>
                  <a:pt x="13347808" y="5859844"/>
                </a:lnTo>
                <a:lnTo>
                  <a:pt x="0" y="5859844"/>
                </a:lnTo>
                <a:lnTo>
                  <a:pt x="0" y="0"/>
                </a:lnTo>
                <a:close/>
              </a:path>
            </a:pathLst>
          </a:custGeom>
          <a:blipFill>
            <a:blip r:embed="rId3"/>
            <a:stretch>
              <a:fillRect l="-771" t="-2737" r="-1929"/>
            </a:stretch>
          </a:blipFill>
        </p:spPr>
        <p:txBody>
          <a:bodyPr/>
          <a:lstStyle/>
          <a:p>
            <a:endParaRPr lang="en-IN"/>
          </a:p>
        </p:txBody>
      </p:sp>
      <p:sp>
        <p:nvSpPr>
          <p:cNvPr id="4" name="TextBox 4"/>
          <p:cNvSpPr txBox="1"/>
          <p:nvPr/>
        </p:nvSpPr>
        <p:spPr>
          <a:xfrm>
            <a:off x="4114800" y="247946"/>
            <a:ext cx="8569029" cy="823559"/>
          </a:xfrm>
          <a:prstGeom prst="rect">
            <a:avLst/>
          </a:prstGeom>
        </p:spPr>
        <p:txBody>
          <a:bodyPr wrap="square" lIns="0" tIns="0" rIns="0" bIns="0" rtlCol="0" anchor="t">
            <a:spAutoFit/>
          </a:bodyPr>
          <a:lstStyle/>
          <a:p>
            <a:pPr algn="ctr">
              <a:lnSpc>
                <a:spcPts val="6999"/>
              </a:lnSpc>
              <a:spcBef>
                <a:spcPct val="0"/>
              </a:spcBef>
            </a:pPr>
            <a:r>
              <a:rPr lang="en-US" sz="4999" u="sng" dirty="0">
                <a:solidFill>
                  <a:srgbClr val="000000"/>
                </a:solidFill>
                <a:latin typeface="Times New Roman Bold"/>
              </a:rPr>
              <a:t>Observation And Analysis</a:t>
            </a:r>
          </a:p>
        </p:txBody>
      </p:sp>
      <p:sp>
        <p:nvSpPr>
          <p:cNvPr id="5" name="TextBox 5"/>
          <p:cNvSpPr txBox="1"/>
          <p:nvPr/>
        </p:nvSpPr>
        <p:spPr>
          <a:xfrm>
            <a:off x="-457200" y="1407500"/>
            <a:ext cx="16383000" cy="3298354"/>
          </a:xfrm>
          <a:prstGeom prst="rect">
            <a:avLst/>
          </a:prstGeom>
        </p:spPr>
        <p:txBody>
          <a:bodyPr wrap="square" lIns="0" tIns="0" rIns="0" bIns="0" rtlCol="0" anchor="t">
            <a:spAutoFit/>
          </a:bodyPr>
          <a:lstStyle/>
          <a:p>
            <a:pPr marL="847938" lvl="1" indent="-423969">
              <a:lnSpc>
                <a:spcPts val="4241"/>
              </a:lnSpc>
              <a:buFont typeface="Arial"/>
              <a:buChar char="•"/>
            </a:pPr>
            <a:r>
              <a:rPr lang="en-US" sz="3927" dirty="0">
                <a:solidFill>
                  <a:srgbClr val="000000"/>
                </a:solidFill>
                <a:latin typeface="Times New Roman"/>
              </a:rPr>
              <a:t>The dataset comprises over 10,000 free apps, contrasted with fewer than 2,000 paid apps.</a:t>
            </a:r>
          </a:p>
          <a:p>
            <a:pPr marL="847938" lvl="1" indent="-423969">
              <a:lnSpc>
                <a:spcPts val="4241"/>
              </a:lnSpc>
              <a:buFont typeface="Arial"/>
              <a:buChar char="•"/>
            </a:pPr>
            <a:r>
              <a:rPr lang="en-US" sz="3927" dirty="0">
                <a:solidFill>
                  <a:srgbClr val="000000"/>
                </a:solidFill>
                <a:latin typeface="Times New Roman"/>
              </a:rPr>
              <a:t>A significant portion of the apps is designed for a general audience, catering to users of all ages.</a:t>
            </a:r>
          </a:p>
          <a:p>
            <a:pPr marL="847938" lvl="1" indent="-423969">
              <a:lnSpc>
                <a:spcPts val="4241"/>
              </a:lnSpc>
              <a:buFont typeface="Arial"/>
              <a:buChar char="•"/>
            </a:pPr>
            <a:r>
              <a:rPr lang="en-US" sz="3927" dirty="0">
                <a:solidFill>
                  <a:srgbClr val="000000"/>
                </a:solidFill>
                <a:latin typeface="Times New Roman"/>
              </a:rPr>
              <a:t>Close to 1,000 apps in the dataset are specifically targeted at teenagers.</a:t>
            </a:r>
          </a:p>
          <a:p>
            <a:pPr marL="847938" lvl="1" indent="-423969">
              <a:lnSpc>
                <a:spcPts val="4241"/>
              </a:lnSpc>
              <a:buFont typeface="Arial"/>
              <a:buChar char="•"/>
            </a:pPr>
            <a:r>
              <a:rPr lang="en-US" sz="3927" dirty="0">
                <a:solidFill>
                  <a:srgbClr val="000000"/>
                </a:solidFill>
                <a:latin typeface="Times New Roman"/>
              </a:rPr>
              <a:t>Additionally, approximately 500 apps are intended for adults aged 18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6306" y="0"/>
            <a:ext cx="2557268" cy="2398900"/>
          </a:xfrm>
          <a:custGeom>
            <a:avLst/>
            <a:gdLst/>
            <a:ahLst/>
            <a:cxnLst/>
            <a:rect l="l" t="t" r="r" b="b"/>
            <a:pathLst>
              <a:path w="2557268" h="2398900">
                <a:moveTo>
                  <a:pt x="0" y="0"/>
                </a:moveTo>
                <a:lnTo>
                  <a:pt x="2557268" y="0"/>
                </a:lnTo>
                <a:lnTo>
                  <a:pt x="2557268" y="2398900"/>
                </a:lnTo>
                <a:lnTo>
                  <a:pt x="0" y="2398900"/>
                </a:lnTo>
                <a:lnTo>
                  <a:pt x="0" y="0"/>
                </a:lnTo>
                <a:close/>
              </a:path>
            </a:pathLst>
          </a:custGeom>
          <a:blipFill>
            <a:blip r:embed="rId2"/>
            <a:stretch>
              <a:fillRect t="-864" r="-610" b="-864"/>
            </a:stretch>
          </a:blipFill>
        </p:spPr>
        <p:txBody>
          <a:bodyPr/>
          <a:lstStyle/>
          <a:p>
            <a:endParaRPr lang="en-IN"/>
          </a:p>
        </p:txBody>
      </p:sp>
      <p:sp>
        <p:nvSpPr>
          <p:cNvPr id="3" name="Freeform 3"/>
          <p:cNvSpPr/>
          <p:nvPr/>
        </p:nvSpPr>
        <p:spPr>
          <a:xfrm>
            <a:off x="3771017" y="3342519"/>
            <a:ext cx="10273649" cy="7135424"/>
          </a:xfrm>
          <a:custGeom>
            <a:avLst/>
            <a:gdLst/>
            <a:ahLst/>
            <a:cxnLst/>
            <a:rect l="l" t="t" r="r" b="b"/>
            <a:pathLst>
              <a:path w="10273649" h="7135424">
                <a:moveTo>
                  <a:pt x="0" y="0"/>
                </a:moveTo>
                <a:lnTo>
                  <a:pt x="10273650" y="0"/>
                </a:lnTo>
                <a:lnTo>
                  <a:pt x="10273650" y="7135424"/>
                </a:lnTo>
                <a:lnTo>
                  <a:pt x="0" y="7135424"/>
                </a:lnTo>
                <a:lnTo>
                  <a:pt x="0" y="0"/>
                </a:lnTo>
                <a:close/>
              </a:path>
            </a:pathLst>
          </a:custGeom>
          <a:blipFill>
            <a:blip r:embed="rId3"/>
            <a:stretch>
              <a:fillRect t="-2251" r="-4597" b="-4258"/>
            </a:stretch>
          </a:blipFill>
        </p:spPr>
        <p:txBody>
          <a:bodyPr/>
          <a:lstStyle/>
          <a:p>
            <a:endParaRPr lang="en-IN"/>
          </a:p>
        </p:txBody>
      </p:sp>
      <p:sp>
        <p:nvSpPr>
          <p:cNvPr id="4" name="TextBox 4"/>
          <p:cNvSpPr txBox="1"/>
          <p:nvPr/>
        </p:nvSpPr>
        <p:spPr>
          <a:xfrm>
            <a:off x="5254292" y="250124"/>
            <a:ext cx="7852107" cy="823559"/>
          </a:xfrm>
          <a:prstGeom prst="rect">
            <a:avLst/>
          </a:prstGeom>
        </p:spPr>
        <p:txBody>
          <a:bodyPr wrap="square" lIns="0" tIns="0" rIns="0" bIns="0" rtlCol="0" anchor="t">
            <a:spAutoFit/>
          </a:bodyPr>
          <a:lstStyle/>
          <a:p>
            <a:pPr algn="ctr">
              <a:lnSpc>
                <a:spcPts val="6999"/>
              </a:lnSpc>
              <a:spcBef>
                <a:spcPct val="0"/>
              </a:spcBef>
            </a:pPr>
            <a:r>
              <a:rPr lang="en-US" sz="4999" u="sng" dirty="0">
                <a:solidFill>
                  <a:srgbClr val="000000"/>
                </a:solidFill>
                <a:latin typeface="Times New Roman Bold"/>
              </a:rPr>
              <a:t>Observation And Analysis</a:t>
            </a:r>
          </a:p>
        </p:txBody>
      </p:sp>
      <p:sp>
        <p:nvSpPr>
          <p:cNvPr id="5" name="TextBox 5"/>
          <p:cNvSpPr txBox="1"/>
          <p:nvPr/>
        </p:nvSpPr>
        <p:spPr>
          <a:xfrm>
            <a:off x="-381000" y="1409700"/>
            <a:ext cx="16230600" cy="2604135"/>
          </a:xfrm>
          <a:prstGeom prst="rect">
            <a:avLst/>
          </a:prstGeom>
        </p:spPr>
        <p:txBody>
          <a:bodyPr lIns="0" tIns="0" rIns="0" bIns="0" rtlCol="0" anchor="t">
            <a:spAutoFit/>
          </a:bodyPr>
          <a:lstStyle/>
          <a:p>
            <a:pPr marL="777240" lvl="1" indent="-388620" algn="just">
              <a:lnSpc>
                <a:spcPts val="5040"/>
              </a:lnSpc>
              <a:buFont typeface="Arial"/>
              <a:buChar char="•"/>
            </a:pPr>
            <a:r>
              <a:rPr lang="en-US" sz="3600" dirty="0">
                <a:solidFill>
                  <a:srgbClr val="000000"/>
                </a:solidFill>
                <a:latin typeface="Times New Roman"/>
              </a:rPr>
              <a:t> The Play Store features a greater variety of apps in categories such as Family, Games, and Tools.</a:t>
            </a:r>
          </a:p>
          <a:p>
            <a:pPr marL="777240" lvl="1" indent="-388620" algn="just">
              <a:lnSpc>
                <a:spcPts val="5040"/>
              </a:lnSpc>
              <a:buFont typeface="Arial"/>
              <a:buChar char="•"/>
            </a:pPr>
            <a:r>
              <a:rPr lang="en-US" sz="3600" dirty="0">
                <a:solidFill>
                  <a:srgbClr val="000000"/>
                </a:solidFill>
                <a:latin typeface="Times New Roman"/>
              </a:rPr>
              <a:t>  Categories like Beauty, Comics, Arts, and Weather have a notably smaller presence.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630</Words>
  <Application>Microsoft Office PowerPoint</Application>
  <PresentationFormat>Custom</PresentationFormat>
  <Paragraphs>66</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Montserrat Medium</vt:lpstr>
      <vt:lpstr>Times New Roman Bold</vt:lpstr>
      <vt:lpstr>Times New Roman</vt:lpstr>
      <vt:lpstr>Canva Sans Bold</vt:lpstr>
      <vt:lpstr>Canva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Student Name:Sneha Vasishth Univ Roll No:2100270130175 Section: CSE3 Group: D</dc:title>
  <cp:lastModifiedBy>Sneha Vasishth</cp:lastModifiedBy>
  <cp:revision>2</cp:revision>
  <dcterms:created xsi:type="dcterms:W3CDTF">2006-08-16T00:00:00Z</dcterms:created>
  <dcterms:modified xsi:type="dcterms:W3CDTF">2023-10-15T20:30:05Z</dcterms:modified>
  <dc:identifier>DAFxV3UYF14</dc:identifier>
</cp:coreProperties>
</file>